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935" r:id="rId3"/>
    <p:sldId id="867" r:id="rId4"/>
    <p:sldId id="934" r:id="rId5"/>
    <p:sldId id="936" r:id="rId6"/>
    <p:sldId id="920" r:id="rId7"/>
    <p:sldId id="720" r:id="rId8"/>
    <p:sldId id="922" r:id="rId9"/>
    <p:sldId id="923" r:id="rId10"/>
    <p:sldId id="924" r:id="rId11"/>
    <p:sldId id="925" r:id="rId12"/>
    <p:sldId id="926" r:id="rId13"/>
    <p:sldId id="927" r:id="rId14"/>
    <p:sldId id="937" r:id="rId15"/>
    <p:sldId id="933" r:id="rId16"/>
    <p:sldId id="938" r:id="rId17"/>
    <p:sldId id="939" r:id="rId18"/>
    <p:sldId id="940" r:id="rId19"/>
    <p:sldId id="941" r:id="rId20"/>
    <p:sldId id="942" r:id="rId21"/>
    <p:sldId id="943" r:id="rId22"/>
    <p:sldId id="944" r:id="rId23"/>
    <p:sldId id="945" r:id="rId24"/>
    <p:sldId id="946" r:id="rId25"/>
    <p:sldId id="947" r:id="rId26"/>
    <p:sldId id="948" r:id="rId27"/>
    <p:sldId id="949" r:id="rId28"/>
    <p:sldId id="950" r:id="rId29"/>
    <p:sldId id="951" r:id="rId30"/>
    <p:sldId id="952" r:id="rId31"/>
    <p:sldId id="953" r:id="rId32"/>
    <p:sldId id="954" r:id="rId33"/>
    <p:sldId id="955" r:id="rId34"/>
    <p:sldId id="956" r:id="rId35"/>
    <p:sldId id="957" r:id="rId36"/>
    <p:sldId id="958" r:id="rId37"/>
    <p:sldId id="959" r:id="rId38"/>
    <p:sldId id="960" r:id="rId39"/>
    <p:sldId id="961" r:id="rId40"/>
    <p:sldId id="962" r:id="rId41"/>
    <p:sldId id="963" r:id="rId42"/>
    <p:sldId id="964" r:id="rId43"/>
    <p:sldId id="965" r:id="rId44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7"/>
  </p:normalViewPr>
  <p:slideViewPr>
    <p:cSldViewPr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2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651D09-B048-4B4C-B60E-7C6E2F7797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B9079E-8CA2-4341-80E6-9BAE7D6BE26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8EBA19-FE61-7448-9F5D-80EB5B0EE6D5}" type="datetimeFigureOut">
              <a:rPr lang="en-US" altLang="en-US"/>
              <a:pPr>
                <a:defRPr/>
              </a:pPr>
              <a:t>4/2/20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D8704AD-08D3-A348-99AF-4CB74965196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9FD3E95-D11A-034C-8A9C-CAA2662423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2C5B3-3401-F648-AB5F-07A2C6DF3D4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CB604E-EC08-5046-9A78-13C2D1B5A1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AEEBED-D4C0-5941-9E47-D41FCBD2C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73FB3B1A-2E93-0B47-9779-777C2B118D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5701F37A-D96D-7341-B67E-2F08C14E08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29DA4062-39B1-C74A-B77A-4E353878AB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E0051A1-DE67-1845-AC3D-C6300DDB2AB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4D905E8A-143D-4B43-A693-B890D2E66B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6DDC4CB2-C1AF-3049-92A1-856153F996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7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A7E9464-9E52-944C-9CE3-606234C4259C}"/>
              </a:ext>
            </a:extLst>
          </p:cNvPr>
          <p:cNvSpPr txBox="1">
            <a:spLocks noGrp="1" noChangeArrowheads="1"/>
          </p:cNvSpPr>
          <p:nvPr/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6727C8B-B7BD-5644-9B3A-87BBCE2D9CFB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24</a:t>
            </a:fld>
            <a:endParaRPr lang="en-US" sz="1200">
              <a:latin typeface="+mn-lt"/>
            </a:endParaRP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9B75FB8A-4956-D541-8995-73BF040746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147DB8F1-CC3B-2B42-9AB0-8573BCBFFD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37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C5A11-FC23-A04B-89F8-B2C201719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8AE03-A390-FF4C-92F5-4956CA62C2E4}" type="datetimeFigureOut">
              <a:rPr lang="en-US" altLang="en-US"/>
              <a:pPr>
                <a:defRPr/>
              </a:pPr>
              <a:t>4/2/20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07664-B085-644E-8BB1-A7DF8B50C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1F889-F5B2-D74B-95E2-B1787EC0C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F37E7-33D0-4C4E-B75E-3AD6FD04DF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50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639DA-006F-8842-A0BB-21B5815EB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7539D-06E6-7748-9BA4-D22567E02F06}" type="datetimeFigureOut">
              <a:rPr lang="en-US" altLang="en-US"/>
              <a:pPr>
                <a:defRPr/>
              </a:pPr>
              <a:t>4/2/20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2349C-52E1-BE40-B359-313D3A990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41172-E479-0843-B803-587F7C945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5F56E-F111-8244-8DC6-814EB4A213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54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6B255-0CC7-8147-BAEB-C09CB3D3E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02B6C-B476-9B40-897B-845FF8AA2FE3}" type="datetimeFigureOut">
              <a:rPr lang="en-US" altLang="en-US"/>
              <a:pPr>
                <a:defRPr/>
              </a:pPr>
              <a:t>4/2/20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EF28B-9195-024D-B07E-5FE20111F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4E9EC-AD2E-844E-A34D-B3E762A75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54D29-AE09-5C40-88DA-D06B3A6466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44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DF199-7BCD-A84F-AD13-D2165968C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83B9-7E06-EB44-8ABC-0009BD58B4AF}" type="datetimeFigureOut">
              <a:rPr lang="en-US" altLang="en-US"/>
              <a:pPr>
                <a:defRPr/>
              </a:pPr>
              <a:t>4/2/20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AFA6F-9F17-9044-BBE8-7AA813137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99EA7-F5D2-174D-B4B5-E6FEB94BB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4A871-0CF1-5745-80C5-3941533FDD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63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5D089-8104-7B43-A3BB-DFAF243C2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E46F8-C5BF-724E-A54D-AB27584BAF2F}" type="datetimeFigureOut">
              <a:rPr lang="en-US" altLang="en-US"/>
              <a:pPr>
                <a:defRPr/>
              </a:pPr>
              <a:t>4/2/20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08B93-BD6A-9441-B5BA-A1A905B23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8CEC2-1380-7249-BFF0-85B075D4E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94AD9-D9F2-3D45-BB6F-4DD5C114B4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36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C820B2-98C1-484A-BCA8-1F9B96C25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6043-8BF4-8049-8FE6-AFC591F10103}" type="datetimeFigureOut">
              <a:rPr lang="en-US" altLang="en-US"/>
              <a:pPr>
                <a:defRPr/>
              </a:pPr>
              <a:t>4/2/20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A50523E-3E26-2E4E-9720-B2A7AA79B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4253D0-09E9-FC41-B415-7848E8FBB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3BBE2-F47F-D74E-A2A4-1F68902503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01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977D358-9604-3949-8638-935D7083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4D5F6-028F-E54C-ACAE-6AA97CCFC375}" type="datetimeFigureOut">
              <a:rPr lang="en-US" altLang="en-US"/>
              <a:pPr>
                <a:defRPr/>
              </a:pPr>
              <a:t>4/2/20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5DF6578-B2C4-A941-B7F2-2D8ABE9BA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BC0D453-F79D-C147-9256-E1A48D19B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6D9F1-99CC-C941-92AD-B4D3E4FA2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49E4C4E-DA8D-9948-907A-AAA724EE1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FADDD-6460-0A4B-A717-F75E3089D5CD}" type="datetimeFigureOut">
              <a:rPr lang="en-US" altLang="en-US"/>
              <a:pPr>
                <a:defRPr/>
              </a:pPr>
              <a:t>4/2/20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FD907C0-8AD4-0440-B869-13534BEC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BF71205-79C3-9A46-A9A8-6772AEE48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67AEF-27E4-694A-8BE8-506CEA0FD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51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24D01E1-69AD-8149-80D5-3281FB9CC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10953-635B-2840-9087-4CA4B360A0C6}" type="datetimeFigureOut">
              <a:rPr lang="en-US" altLang="en-US"/>
              <a:pPr>
                <a:defRPr/>
              </a:pPr>
              <a:t>4/2/20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34E721-6EAC-2340-93A2-D55419BF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A523D97-A905-AA4B-A25B-F54D9066A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AB29F-5C47-5B40-A77F-21C61A014C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19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3A59314-E752-EA4A-8F87-FC11581ED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C8F10-83FE-1243-A25F-2ABCBCDC8562}" type="datetimeFigureOut">
              <a:rPr lang="en-US" altLang="en-US"/>
              <a:pPr>
                <a:defRPr/>
              </a:pPr>
              <a:t>4/2/20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5AB19C-B2A3-3849-927C-C32E070CD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CC3AE8-AB72-7E48-929F-C51587895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5C770-D684-C54E-893F-4502301832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70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4C814E-4A3F-7E4D-A9D1-8138FCBC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1880B-A4B6-3A4D-ACAA-DAC0DE113E00}" type="datetimeFigureOut">
              <a:rPr lang="en-US" altLang="en-US"/>
              <a:pPr>
                <a:defRPr/>
              </a:pPr>
              <a:t>4/2/20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BD9C69-E24E-BC4F-83E9-DCD064C8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4DBF18-8EA6-DA43-BEF0-9E427EC67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2C56E-73D0-B840-B0C0-C722BFA06B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15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9BB1562-9EF2-9C4E-90B2-C6CF632C45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505766F-C493-9241-BEFA-CE86817BF6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2939E-5010-1944-B342-306F1B242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06E1EA9-FE46-1044-BAB4-A44682AD90DC}" type="datetimeFigureOut">
              <a:rPr lang="en-US" altLang="en-US"/>
              <a:pPr>
                <a:defRPr/>
              </a:pPr>
              <a:t>4/2/20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3B475-2694-BA45-A183-C2A8B43C40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13037-132C-594C-91F7-94AADDD0C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276B7C-A90C-4A46-939C-1CD41040EA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vention.com/beauty/skin-care/g20174383/best-sunscreens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ncer.gov/cancertopics/factsheet/prevention/vitamin-D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D228B833-82F8-E648-B9E2-D9623D0F0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Cancer Biology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Biol 445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9925FD-61BB-E641-B922-7D4F705C4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Spring 2020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Dr. Heidi Super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Lecture 25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4-3-2020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D7883755-1A6F-4348-9210-423878007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99FA5FAC-69A0-FE47-AD37-DAB4934B60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UVC---most dangerous, but does not reach earth at all.</a:t>
            </a:r>
          </a:p>
          <a:p>
            <a:endParaRPr lang="en-US" altLang="en-US"/>
          </a:p>
          <a:p>
            <a:r>
              <a:rPr lang="en-US" altLang="en-US"/>
              <a:t>Can be made in artificial light sources.  Used to sterilize meat/food and surfaces of medical and research equipment. Tissue culture hood!</a:t>
            </a:r>
          </a:p>
          <a:p>
            <a:endParaRPr lang="en-US" altLang="en-US"/>
          </a:p>
          <a:p>
            <a:r>
              <a:rPr lang="en-US" altLang="en-US"/>
              <a:t>Short exposure can burn terribly</a:t>
            </a:r>
          </a:p>
        </p:txBody>
      </p:sp>
    </p:spTree>
    <p:extLst>
      <p:ext uri="{BB962C8B-B14F-4D97-AF65-F5344CB8AC3E}">
        <p14:creationId xmlns:p14="http://schemas.microsoft.com/office/powerpoint/2010/main" val="446231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84CC159F-DE9D-DE4F-B180-BC10DEBB4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UVB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C58FEA4B-7DF0-EF4E-8B47-0E83CE6775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Induces that DNA lesion called Pyrimidine dimer.</a:t>
            </a:r>
          </a:p>
          <a:p>
            <a:pPr lvl="1"/>
            <a:r>
              <a:rPr lang="en-US" altLang="en-US"/>
              <a:t>Figure 6-4</a:t>
            </a:r>
          </a:p>
          <a:p>
            <a:pPr lvl="1"/>
            <a:endParaRPr lang="en-US" altLang="en-US"/>
          </a:p>
          <a:p>
            <a:pPr lvl="1">
              <a:buFont typeface="Arial" panose="020B0604020202020204" pitchFamily="34" charset="0"/>
              <a:buNone/>
            </a:pPr>
            <a:r>
              <a:rPr lang="en-US" altLang="en-US"/>
              <a:t>How is the disease Xeroderma Pigmentosum (XP) connected?</a:t>
            </a:r>
          </a:p>
        </p:txBody>
      </p:sp>
    </p:spTree>
    <p:extLst>
      <p:ext uri="{BB962C8B-B14F-4D97-AF65-F5344CB8AC3E}">
        <p14:creationId xmlns:p14="http://schemas.microsoft.com/office/powerpoint/2010/main" val="4089792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figure 12-14a">
            <a:extLst>
              <a:ext uri="{FF2B5EF4-FFF2-40B4-BE49-F238E27FC236}">
                <a16:creationId xmlns:a16="http://schemas.microsoft.com/office/drawing/2014/main" id="{3FAB5371-D804-A94A-9075-51D6F616D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"/>
            <a:ext cx="5192713" cy="609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Text Box 3">
            <a:extLst>
              <a:ext uri="{FF2B5EF4-FFF2-40B4-BE49-F238E27FC236}">
                <a16:creationId xmlns:a16="http://schemas.microsoft.com/office/drawing/2014/main" id="{FD87489F-126C-AA44-A219-57C0AE738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53200"/>
            <a:ext cx="9067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latin typeface="Arial" panose="020B0604020202020204" pitchFamily="34" charset="0"/>
                <a:ea typeface="ヒラギノ角ゴ Pro W3" panose="020B0300000000000000" pitchFamily="34" charset="-128"/>
              </a:rPr>
              <a:t>Figure 12.14a </a:t>
            </a:r>
            <a:r>
              <a:rPr lang="en-US" altLang="en-US" sz="1100" i="1">
                <a:latin typeface="Arial" panose="020B0604020202020204" pitchFamily="34" charset="0"/>
                <a:ea typeface="ヒラギノ角ゴ Pro W3" panose="020B0300000000000000" pitchFamily="34" charset="-128"/>
              </a:rPr>
              <a:t> The Biology of Cancer</a:t>
            </a:r>
            <a:r>
              <a:rPr lang="en-US" altLang="en-US" sz="1100">
                <a:latin typeface="Arial" panose="020B0604020202020204" pitchFamily="34" charset="0"/>
                <a:ea typeface="ヒラギノ角ゴ Pro W3" panose="020B0300000000000000" pitchFamily="34" charset="-128"/>
              </a:rPr>
              <a:t> (© Garland Science 2007)</a:t>
            </a:r>
          </a:p>
        </p:txBody>
      </p:sp>
    </p:spTree>
    <p:extLst>
      <p:ext uri="{BB962C8B-B14F-4D97-AF65-F5344CB8AC3E}">
        <p14:creationId xmlns:p14="http://schemas.microsoft.com/office/powerpoint/2010/main" val="3016852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A172ACEB-B94C-264D-AA00-98CCD51EE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>
                <a:ea typeface="ＭＳ Ｐゴシック" panose="020B0600070205080204" pitchFamily="34" charset="-128"/>
              </a:rPr>
              <a:t>Which gene(s) are important in skin cancer?</a:t>
            </a: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226B7E15-D877-5A48-8D6D-A59BB8A91E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Non-melanoma---(basal cell or squamous cell carcinoma) routinely shows a “UV signature” with pyrimidine dimer-induced mutations in </a:t>
            </a:r>
            <a:r>
              <a:rPr lang="en-US" altLang="en-US" b="1"/>
              <a:t>p53</a:t>
            </a:r>
            <a:r>
              <a:rPr lang="en-US" altLang="en-US"/>
              <a:t> gene!</a:t>
            </a:r>
          </a:p>
          <a:p>
            <a:endParaRPr lang="en-US" altLang="en-US"/>
          </a:p>
          <a:p>
            <a:r>
              <a:rPr lang="en-US" altLang="en-US"/>
              <a:t>Mutations in p53 are non-random changes—affect the coding sequence—change the protein.  Figure 6-5 and 6-6</a:t>
            </a:r>
          </a:p>
          <a:p>
            <a:endParaRPr lang="en-US" altLang="en-US"/>
          </a:p>
          <a:p>
            <a:endParaRPr lang="en-US" altLang="en-US"/>
          </a:p>
          <a:p>
            <a:pPr>
              <a:buFont typeface="Arial" panose="020B0604020202020204" pitchFamily="34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44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B80C3-E911-8C4D-B601-D0E5F5F62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FFE81-7DAF-5840-BF23-90FB60164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Really important to understand these 2 figures.</a:t>
            </a:r>
          </a:p>
          <a:p>
            <a:pPr marL="0" indent="0">
              <a:buNone/>
            </a:pPr>
            <a:r>
              <a:rPr lang="en-US" dirty="0"/>
              <a:t>We should have a good understanding of the importance of functioning p53 protein.</a:t>
            </a:r>
          </a:p>
          <a:p>
            <a:pPr marL="0" indent="0">
              <a:buNone/>
            </a:pPr>
            <a:r>
              <a:rPr lang="en-US" dirty="0"/>
              <a:t>It is activated to protect cells in a number of ways and it is activated by a number of types of potential mutagens/mutagenic events.</a:t>
            </a:r>
          </a:p>
        </p:txBody>
      </p:sp>
    </p:spTree>
    <p:extLst>
      <p:ext uri="{BB962C8B-B14F-4D97-AF65-F5344CB8AC3E}">
        <p14:creationId xmlns:p14="http://schemas.microsoft.com/office/powerpoint/2010/main" val="2182533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4">
            <a:extLst>
              <a:ext uri="{FF2B5EF4-FFF2-40B4-BE49-F238E27FC236}">
                <a16:creationId xmlns:a16="http://schemas.microsoft.com/office/drawing/2014/main" id="{6BD6CEE3-7175-4649-A171-1A70AAB2B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60438"/>
            <a:ext cx="7620000" cy="582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2" name="Text Box 5">
            <a:extLst>
              <a:ext uri="{FF2B5EF4-FFF2-40B4-BE49-F238E27FC236}">
                <a16:creationId xmlns:a16="http://schemas.microsoft.com/office/drawing/2014/main" id="{5EEB0E12-39DA-B24B-9E89-C589392D8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286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Recall?</a:t>
            </a:r>
          </a:p>
        </p:txBody>
      </p:sp>
      <p:sp>
        <p:nvSpPr>
          <p:cNvPr id="40963" name="Oval 6">
            <a:extLst>
              <a:ext uri="{FF2B5EF4-FFF2-40B4-BE49-F238E27FC236}">
                <a16:creationId xmlns:a16="http://schemas.microsoft.com/office/drawing/2014/main" id="{C9452DF0-C572-9549-88B4-307F29022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590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0964" name="Oval 7">
            <a:extLst>
              <a:ext uri="{FF2B5EF4-FFF2-40B4-BE49-F238E27FC236}">
                <a16:creationId xmlns:a16="http://schemas.microsoft.com/office/drawing/2014/main" id="{B1074F61-21B8-624B-B2C6-65662F9AA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685800"/>
            <a:ext cx="1295400" cy="1447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549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08CFE-5EDD-3B4F-8C3E-E2D12A535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AB971-CA06-6749-8474-219542E5C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r>
              <a:rPr lang="en-US" dirty="0"/>
              <a:t>But </a:t>
            </a:r>
            <a:r>
              <a:rPr lang="en-US" u="sng" dirty="0"/>
              <a:t>what we see in skin cancers </a:t>
            </a:r>
            <a:r>
              <a:rPr lang="en-US" dirty="0"/>
              <a:t>(analysis of the skin cancer cells themselves)</a:t>
            </a:r>
          </a:p>
          <a:p>
            <a:endParaRPr lang="en-US" dirty="0"/>
          </a:p>
          <a:p>
            <a:r>
              <a:rPr lang="en-US" dirty="0"/>
              <a:t>High concentration of mutations throughout the DNA at </a:t>
            </a:r>
            <a:r>
              <a:rPr lang="en-US" dirty="0" err="1"/>
              <a:t>dipyrimidine</a:t>
            </a:r>
            <a:r>
              <a:rPr lang="en-US" dirty="0"/>
              <a:t> sites. (C-C or T-T in the same strand)</a:t>
            </a:r>
          </a:p>
          <a:p>
            <a:r>
              <a:rPr lang="en-US" dirty="0"/>
              <a:t>When looking at p53 mutations specifically, the type of mutations in p53 are frequently at </a:t>
            </a:r>
            <a:r>
              <a:rPr lang="en-US" dirty="0" err="1"/>
              <a:t>dipyrimidine</a:t>
            </a:r>
            <a:r>
              <a:rPr lang="en-US" dirty="0"/>
              <a:t> sites.</a:t>
            </a:r>
          </a:p>
        </p:txBody>
      </p:sp>
    </p:spTree>
    <p:extLst>
      <p:ext uri="{BB962C8B-B14F-4D97-AF65-F5344CB8AC3E}">
        <p14:creationId xmlns:p14="http://schemas.microsoft.com/office/powerpoint/2010/main" val="51990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23F63-EB9F-304B-93D0-3507C1A1A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6-5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EEA8B-81A8-8746-9BB0-2C897B09F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Skin cancers show a “UV signature”---including mutations in p53 gene that look like it was hit with UV light.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 Certainly other cancers show loss of function mutations in p53---but not the high rate of mutations at </a:t>
            </a:r>
            <a:r>
              <a:rPr lang="en-US" dirty="0" err="1"/>
              <a:t>dipyrimidine</a:t>
            </a:r>
            <a:r>
              <a:rPr lang="en-US" dirty="0"/>
              <a:t> sites. </a:t>
            </a:r>
          </a:p>
        </p:txBody>
      </p:sp>
    </p:spTree>
    <p:extLst>
      <p:ext uri="{BB962C8B-B14F-4D97-AF65-F5344CB8AC3E}">
        <p14:creationId xmlns:p14="http://schemas.microsoft.com/office/powerpoint/2010/main" val="2727571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3F08E-151F-714F-804A-EA3F1F19E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important point—</a:t>
            </a:r>
            <a:br>
              <a:rPr lang="en-US" dirty="0"/>
            </a:br>
            <a:r>
              <a:rPr lang="en-US" dirty="0"/>
              <a:t>figure 6-6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3B306-641E-6F41-AFBA-B29C5E04A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looking at cancer cells….you are </a:t>
            </a:r>
            <a:r>
              <a:rPr lang="en-US" b="1" i="1" dirty="0"/>
              <a:t>selecting</a:t>
            </a:r>
            <a:r>
              <a:rPr lang="en-US" dirty="0"/>
              <a:t> for mutations that give cells a proliferative advantage---they are dividing faster than other cells of the same organism. </a:t>
            </a:r>
          </a:p>
          <a:p>
            <a:endParaRPr lang="en-US" dirty="0"/>
          </a:p>
          <a:p>
            <a:r>
              <a:rPr lang="en-US" dirty="0"/>
              <a:t>UV does not “seek out” p53, but when it is hit, and inactivated, cancer is the result.  We find the mutations because we are looking at cancer cells.</a:t>
            </a:r>
          </a:p>
        </p:txBody>
      </p:sp>
    </p:spTree>
    <p:extLst>
      <p:ext uri="{BB962C8B-B14F-4D97-AF65-F5344CB8AC3E}">
        <p14:creationId xmlns:p14="http://schemas.microsoft.com/office/powerpoint/2010/main" val="3562816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163FAF16-8FEA-624C-94C6-B7C5BC504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 what is sunburn?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94FF1199-C7A5-8946-850C-482D96E0A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/>
              <a:t>Acute effect of UVB (energy damages the skin cells/keratinocytes)—some cells dying by </a:t>
            </a:r>
            <a:r>
              <a:rPr lang="en-US" sz="2800" i="1" dirty="0"/>
              <a:t>necrosis</a:t>
            </a:r>
            <a:r>
              <a:rPr lang="en-US" sz="2800" dirty="0"/>
              <a:t>.</a:t>
            </a:r>
          </a:p>
          <a:p>
            <a:pPr>
              <a:buFont typeface="Arial" charset="0"/>
              <a:buNone/>
              <a:defRPr/>
            </a:pPr>
            <a:r>
              <a:rPr lang="en-US" sz="2800" dirty="0"/>
              <a:t>More than that…</a:t>
            </a:r>
          </a:p>
          <a:p>
            <a:pPr>
              <a:buFont typeface="Arial" charset="0"/>
              <a:buNone/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UVB exposure is followed by </a:t>
            </a:r>
            <a:r>
              <a:rPr lang="en-US" sz="2800" i="1" dirty="0"/>
              <a:t>apoptosis</a:t>
            </a:r>
            <a:r>
              <a:rPr lang="en-US" sz="2800" dirty="0"/>
              <a:t>, </a:t>
            </a:r>
            <a:r>
              <a:rPr lang="en-US" sz="2800" b="1" dirty="0"/>
              <a:t>triggered by p53</a:t>
            </a:r>
            <a:r>
              <a:rPr lang="en-US" sz="2800" dirty="0"/>
              <a:t>. (mice lacking normal p53, don’t experience sunburn)</a:t>
            </a:r>
          </a:p>
          <a:p>
            <a:pPr>
              <a:buFont typeface="Arial" charset="0"/>
              <a:buNone/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Ironically UV will damage DNA containing the p53 gene in some keratinocytes-- ignore the DNA damage response.  Sets stage for continued DNA damage.</a:t>
            </a:r>
          </a:p>
        </p:txBody>
      </p:sp>
    </p:spTree>
    <p:extLst>
      <p:ext uri="{BB962C8B-B14F-4D97-AF65-F5344CB8AC3E}">
        <p14:creationId xmlns:p14="http://schemas.microsoft.com/office/powerpoint/2010/main" val="383506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CC020-2E6C-2249-87BE-21254494B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9F857-6F64-FC45-8B90-2EE4321A1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Topics list---quiz 4</a:t>
            </a:r>
          </a:p>
          <a:p>
            <a:r>
              <a:rPr lang="en-US" dirty="0"/>
              <a:t>Quiz 4---Available 11</a:t>
            </a:r>
            <a:r>
              <a:rPr lang="en-US" dirty="0">
                <a:sym typeface="Wingdings" pitchFamily="2" charset="2"/>
              </a:rPr>
              <a:t>:00 am-12:30 pm, Monday April 6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.  Cancer Biology BB homepage.</a:t>
            </a:r>
          </a:p>
          <a:p>
            <a:r>
              <a:rPr lang="en-US" dirty="0">
                <a:sym typeface="Wingdings" pitchFamily="2" charset="2"/>
              </a:rPr>
              <a:t>If you have obligations in that timeframe, please let me know.  I am flexible.  Anyone who can, is trying to work—especially in healthcare…I understand.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578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97D44B67-0D4A-7844-B326-59E273D13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Sunburn is ill-advised!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6134C041-CE69-CF41-96B0-4C2D17BE0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Excessive sun exposure triggers apoptosis—but this apoptosis would NOT be necessary if the keratinocytes would not have been exposed!</a:t>
            </a:r>
          </a:p>
          <a:p>
            <a:endParaRPr lang="en-US" altLang="en-US"/>
          </a:p>
          <a:p>
            <a:r>
              <a:rPr lang="en-US" altLang="en-US"/>
              <a:t>Skin cells triggered in such a way indicate some may have had p53 mutations already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946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A9AE25DD-8619-BE45-A895-BEBBE4B1B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4592ED5A-116B-A94F-B311-D81401C19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---UVB is a potent </a:t>
            </a:r>
            <a:r>
              <a:rPr lang="en-US" altLang="en-US" u="sng"/>
              <a:t>tumor initiator</a:t>
            </a:r>
            <a:r>
              <a:rPr lang="en-US" altLang="en-US"/>
              <a:t>.—Previous exposure can manifest as a skin cancer YEARS later. </a:t>
            </a:r>
          </a:p>
          <a:p>
            <a:pPr lvl="1"/>
            <a:r>
              <a:rPr lang="en-US" altLang="en-US"/>
              <a:t>Estimated that each  sunburn of childhood doubles ones chance of developing skin cancer, including melanoma.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51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D545E353-75BA-E241-86D3-83C8C327C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Tanning beds…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6C72D766-E261-5B4A-8416-DD05C8458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Most use UVA, but repeated exposure greatly increases the chance of p53 mutation.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--and  mutations in other genes associated with melanoma…CDKN2A, BRAF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Tanning is so accepted/encouraged that adolescents have a new addiction category---</a:t>
            </a:r>
            <a:r>
              <a:rPr lang="en-US" i="1" dirty="0" err="1"/>
              <a:t>tanorexia</a:t>
            </a:r>
            <a:r>
              <a:rPr lang="en-US" dirty="0"/>
              <a:t>. (and alarming rates of melanoma)</a:t>
            </a:r>
          </a:p>
        </p:txBody>
      </p:sp>
    </p:spTree>
    <p:extLst>
      <p:ext uri="{BB962C8B-B14F-4D97-AF65-F5344CB8AC3E}">
        <p14:creationId xmlns:p14="http://schemas.microsoft.com/office/powerpoint/2010/main" val="1694836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8C8432E6-AE65-F54B-8E22-5FF42A0FA5D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Natural protection mechanisms</a:t>
            </a: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9D1BE3E9-9F45-E643-88A5-9EC85D6E3D6D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US" altLang="en-US"/>
          </a:p>
          <a:p>
            <a:pPr>
              <a:buFont typeface="Arial" panose="020B0604020202020204" pitchFamily="34" charset="0"/>
              <a:buNone/>
            </a:pPr>
            <a:r>
              <a:rPr lang="en-US" altLang="en-US"/>
              <a:t>Melanin in skin---blocks source of DNA damaging agent. (UV—not chemical)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/>
          </a:p>
          <a:p>
            <a:pPr>
              <a:buFont typeface="Arial" panose="020B0604020202020204" pitchFamily="34" charset="0"/>
              <a:buNone/>
            </a:pPr>
            <a:r>
              <a:rPr lang="en-US" altLang="en-US"/>
              <a:t>	Cells called melanocytes—transfer vesicles with melanin to keratinocytes.  The melanin deposits like an umbrella over the nuclei, shielding them from UV</a:t>
            </a:r>
          </a:p>
        </p:txBody>
      </p:sp>
    </p:spTree>
    <p:extLst>
      <p:ext uri="{BB962C8B-B14F-4D97-AF65-F5344CB8AC3E}">
        <p14:creationId xmlns:p14="http://schemas.microsoft.com/office/powerpoint/2010/main" val="21543375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2" descr="figure 12-20">
            <a:extLst>
              <a:ext uri="{FF2B5EF4-FFF2-40B4-BE49-F238E27FC236}">
                <a16:creationId xmlns:a16="http://schemas.microsoft.com/office/drawing/2014/main" id="{62CB283F-FFFE-904E-99DA-3E6E048ED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381000"/>
            <a:ext cx="6502400" cy="609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6" name="Text Box 3">
            <a:extLst>
              <a:ext uri="{FF2B5EF4-FFF2-40B4-BE49-F238E27FC236}">
                <a16:creationId xmlns:a16="http://schemas.microsoft.com/office/drawing/2014/main" id="{D4EDAD51-C400-234F-A952-E8BAE94CD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53200"/>
            <a:ext cx="9067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latin typeface="Arial" panose="020B0604020202020204" pitchFamily="34" charset="0"/>
                <a:ea typeface="ヒラギノ角ゴ Pro W3" panose="020B0300000000000000" pitchFamily="34" charset="-128"/>
              </a:rPr>
              <a:t>Figure 12.20 </a:t>
            </a:r>
            <a:r>
              <a:rPr lang="en-US" altLang="en-US" sz="1100" i="1">
                <a:latin typeface="Arial" panose="020B0604020202020204" pitchFamily="34" charset="0"/>
                <a:ea typeface="ヒラギノ角ゴ Pro W3" panose="020B0300000000000000" pitchFamily="34" charset="-128"/>
              </a:rPr>
              <a:t> The Biology of Cancer</a:t>
            </a:r>
            <a:r>
              <a:rPr lang="en-US" altLang="en-US" sz="1100">
                <a:latin typeface="Arial" panose="020B0604020202020204" pitchFamily="34" charset="0"/>
                <a:ea typeface="ヒラギノ角ゴ Pro W3" panose="020B0300000000000000" pitchFamily="34" charset="-128"/>
              </a:rPr>
              <a:t> (© Garland Science 2007)</a:t>
            </a:r>
          </a:p>
        </p:txBody>
      </p:sp>
    </p:spTree>
    <p:extLst>
      <p:ext uri="{BB962C8B-B14F-4D97-AF65-F5344CB8AC3E}">
        <p14:creationId xmlns:p14="http://schemas.microsoft.com/office/powerpoint/2010/main" val="36827281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183D6E2A-9B9A-A341-B37D-5FDB23BDD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FFEAA6FE-FA66-E043-9E3D-FA9BC4486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Populations living in highest sun regions have evolved the highest levels of melanin---darkest skin, most protection from UV.  </a:t>
            </a:r>
          </a:p>
          <a:p>
            <a:pPr lvl="1"/>
            <a:r>
              <a:rPr lang="en-US" altLang="en-US" dirty="0"/>
              <a:t>If people living near equator do get skin cancer, it is usually limited to unpigmented regions (soles of feet).</a:t>
            </a:r>
          </a:p>
        </p:txBody>
      </p:sp>
    </p:spTree>
    <p:extLst>
      <p:ext uri="{BB962C8B-B14F-4D97-AF65-F5344CB8AC3E}">
        <p14:creationId xmlns:p14="http://schemas.microsoft.com/office/powerpoint/2010/main" val="1995787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1A823D3D-C00F-B64E-8AC2-ADB7AC47D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0178" name="Rectangle 3">
            <a:extLst>
              <a:ext uri="{FF2B5EF4-FFF2-40B4-BE49-F238E27FC236}">
                <a16:creationId xmlns:a16="http://schemas.microsoft.com/office/drawing/2014/main" id="{CDFE84BB-6607-3D43-86A8-832CFFD665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So is some tanning actually good for us? To increase melanin?</a:t>
            </a:r>
          </a:p>
          <a:p>
            <a:pPr lvl="1"/>
            <a:r>
              <a:rPr lang="en-US" altLang="en-US" dirty="0"/>
              <a:t>Experts say no.   When melanocytes/keratinocytes respond they have been penetrated/damaged by UV.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Link of skin cancer to UV is unquestionable.  Link of UV to protection against other diseases is suggestive, but not as well supported. </a:t>
            </a:r>
          </a:p>
        </p:txBody>
      </p:sp>
    </p:spTree>
    <p:extLst>
      <p:ext uri="{BB962C8B-B14F-4D97-AF65-F5344CB8AC3E}">
        <p14:creationId xmlns:p14="http://schemas.microsoft.com/office/powerpoint/2010/main" val="6903578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69EF7EF8-59FF-E044-9A63-626CFD4FE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Artificial UV blocking…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24BFC7FB-3E52-5F48-B94A-A59CDD915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Shade/avoidance </a:t>
            </a:r>
          </a:p>
          <a:p>
            <a:r>
              <a:rPr lang="en-US" altLang="en-US"/>
              <a:t>Clothing</a:t>
            </a:r>
          </a:p>
          <a:p>
            <a:r>
              <a:rPr lang="en-US" altLang="en-US"/>
              <a:t>Sunscreens</a:t>
            </a:r>
          </a:p>
          <a:p>
            <a:pPr lvl="1"/>
            <a:r>
              <a:rPr lang="en-US" altLang="en-US"/>
              <a:t>Physical—zinc oxide, titanium oxide (</a:t>
            </a:r>
            <a:r>
              <a:rPr lang="en-US" altLang="en-US" i="1"/>
              <a:t>reflect</a:t>
            </a:r>
            <a:r>
              <a:rPr lang="en-US" altLang="en-US"/>
              <a:t> UV)</a:t>
            </a:r>
          </a:p>
          <a:p>
            <a:pPr lvl="1"/>
            <a:r>
              <a:rPr lang="en-US" altLang="en-US"/>
              <a:t>Chemical—PABA, other UV </a:t>
            </a:r>
            <a:r>
              <a:rPr lang="en-US" altLang="en-US" i="1"/>
              <a:t>absorbers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5036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3EEB8B98-1F16-8144-BB08-0E614E222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297D36AD-2782-B447-B97E-5488490FF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Note that sunglasses, sunscreen, and sun protection clothing usually list the UV type they protect against. </a:t>
            </a:r>
          </a:p>
          <a:p>
            <a:r>
              <a:rPr lang="en-US" altLang="en-US">
                <a:hlinkClick r:id="rId2"/>
              </a:rPr>
              <a:t>https://www.prevention.com/beauty/skin-care/g20174383/best-sunscreens/</a:t>
            </a:r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902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96819C9E-3E51-6740-868C-49A7C463F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UV and Vitamin D</a:t>
            </a:r>
          </a:p>
        </p:txBody>
      </p:sp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65551706-5462-5843-914A-246960E69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/>
              <a:t>Cells triggered to produce Vitamin D3 when exposed to sunlight.</a:t>
            </a:r>
          </a:p>
          <a:p>
            <a:pPr lvl="1"/>
            <a:r>
              <a:rPr lang="en-US" altLang="en-US"/>
              <a:t>People in Northern latitudes often low in Vitamin D, due to reduced exposure to sunlight.</a:t>
            </a:r>
          </a:p>
          <a:p>
            <a:pPr lvl="1"/>
            <a:r>
              <a:rPr lang="en-US" altLang="en-US"/>
              <a:t>Seems to be a growing health issue. Some question of reducing UV exposure too much. </a:t>
            </a:r>
          </a:p>
        </p:txBody>
      </p:sp>
    </p:spTree>
    <p:extLst>
      <p:ext uri="{BB962C8B-B14F-4D97-AF65-F5344CB8AC3E}">
        <p14:creationId xmlns:p14="http://schemas.microsoft.com/office/powerpoint/2010/main" val="181237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2CB14-1DAB-0A47-9757-97549D662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in….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65E61-8808-FE49-B0A0-0B360A639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Thanks for checking in with the BB collaborate system. </a:t>
            </a:r>
          </a:p>
          <a:p>
            <a:endParaRPr lang="en-US" dirty="0"/>
          </a:p>
          <a:p>
            <a:r>
              <a:rPr lang="en-US" dirty="0"/>
              <a:t>We can meet anytime, that way to go over lectures.  We could even do live lectures that can be recorded, if you would like to do that. 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208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DB1BFE73-9CDD-A244-9619-42838D532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Vitamin D—health benefits are hotly debated.  Read carefully.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876CD-8B00-6B47-A0CE-ECF30F4AD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It helps improve muscle strength and immune function. </a:t>
            </a:r>
          </a:p>
          <a:p>
            <a:pPr lvl="1">
              <a:defRPr/>
            </a:pPr>
            <a:r>
              <a:rPr lang="en-US" dirty="0"/>
              <a:t>It helps reduce inflammation. </a:t>
            </a:r>
          </a:p>
          <a:p>
            <a:pPr lvl="1">
              <a:defRPr/>
            </a:pPr>
            <a:r>
              <a:rPr lang="en-US" dirty="0"/>
              <a:t>It promotes the absorption of calcium from the small intestine. </a:t>
            </a:r>
          </a:p>
          <a:p>
            <a:pPr lvl="1">
              <a:defRPr/>
            </a:pPr>
            <a:r>
              <a:rPr lang="en-US" dirty="0"/>
              <a:t>It helps maintain adequate blood levels of the calcium and phosphate needed for bone formation, mineralization (incorporating minerals to increase strength and density), growth, and repair </a:t>
            </a:r>
          </a:p>
        </p:txBody>
      </p:sp>
    </p:spTree>
    <p:extLst>
      <p:ext uri="{BB962C8B-B14F-4D97-AF65-F5344CB8AC3E}">
        <p14:creationId xmlns:p14="http://schemas.microsoft.com/office/powerpoint/2010/main" val="31261594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6A4D6632-6262-8C4B-994B-1809DAEB3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B24A0161-F8C7-7A4C-BEFF-23D113114F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General exposure recommendation</a:t>
            </a:r>
          </a:p>
          <a:p>
            <a:pPr lvl="1"/>
            <a:r>
              <a:rPr lang="en-US" altLang="en-US"/>
              <a:t>10-30 minutes of sun, without sunblock, 3X a week for Caucasians. Difficult in winter months in some areas!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Vitamin D supplements/Pills. Vitamin D is not water soluble, so monitor dosage carefully.</a:t>
            </a:r>
          </a:p>
          <a:p>
            <a:pPr lvl="1"/>
            <a:r>
              <a:rPr lang="en-US" altLang="en-US">
                <a:hlinkClick r:id="rId2"/>
              </a:rPr>
              <a:t>http://www.cancer.gov/cancertopics/factsheet/prevention/vitamin-D</a:t>
            </a:r>
            <a:endParaRPr lang="en-US" altLang="en-US"/>
          </a:p>
          <a:p>
            <a:pPr lvl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333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3">
            <a:extLst>
              <a:ext uri="{FF2B5EF4-FFF2-40B4-BE49-F238E27FC236}">
                <a16:creationId xmlns:a16="http://schemas.microsoft.com/office/drawing/2014/main" id="{C3481FD9-C104-2545-8551-706171305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Ionizing radiation</a:t>
            </a:r>
          </a:p>
        </p:txBody>
      </p:sp>
      <p:sp>
        <p:nvSpPr>
          <p:cNvPr id="56322" name="Content Placeholder 4">
            <a:extLst>
              <a:ext uri="{FF2B5EF4-FFF2-40B4-BE49-F238E27FC236}">
                <a16:creationId xmlns:a16="http://schemas.microsoft.com/office/drawing/2014/main" id="{858FC050-8E4E-4D4E-942E-31E0EFBBB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Higher energy than UV. Penetrates into body</a:t>
            </a:r>
          </a:p>
          <a:p>
            <a:endParaRPr lang="en-US" altLang="en-US"/>
          </a:p>
          <a:p>
            <a:r>
              <a:rPr lang="en-US" altLang="en-US"/>
              <a:t>Strips electrons from biomolecules (makes ions)</a:t>
            </a:r>
          </a:p>
          <a:p>
            <a:endParaRPr lang="en-US" altLang="en-US"/>
          </a:p>
          <a:p>
            <a:r>
              <a:rPr lang="en-US" altLang="en-US"/>
              <a:t>Creates mutagens—interact with and alter DNA</a:t>
            </a:r>
          </a:p>
        </p:txBody>
      </p:sp>
    </p:spTree>
    <p:extLst>
      <p:ext uri="{BB962C8B-B14F-4D97-AF65-F5344CB8AC3E}">
        <p14:creationId xmlns:p14="http://schemas.microsoft.com/office/powerpoint/2010/main" val="34448155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DC4C3A69-D882-844B-BF62-9902A797F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X-rays</a:t>
            </a:r>
          </a:p>
        </p:txBody>
      </p:sp>
      <p:sp>
        <p:nvSpPr>
          <p:cNvPr id="57346" name="Rectangle 3">
            <a:extLst>
              <a:ext uri="{FF2B5EF4-FFF2-40B4-BE49-F238E27FC236}">
                <a16:creationId xmlns:a16="http://schemas.microsoft.com/office/drawing/2014/main" id="{12A1FD52-B0C2-C545-A435-733F6F980C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Discovered accidently by Wilhelm Roentgen</a:t>
            </a:r>
          </a:p>
          <a:p>
            <a:pPr>
              <a:lnSpc>
                <a:spcPct val="90000"/>
              </a:lnSpc>
            </a:pPr>
            <a:r>
              <a:rPr lang="en-US" altLang="en-US"/>
              <a:t>Working with cathode ray tube which leaked and noted a glowing on a screen across the room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Asked his wife to block the new energy with her hand---gave an image of the bones on the screen!</a:t>
            </a:r>
          </a:p>
          <a:p>
            <a:pPr>
              <a:lnSpc>
                <a:spcPct val="90000"/>
              </a:lnSpc>
            </a:pPr>
            <a:r>
              <a:rPr lang="en-US" altLang="en-US"/>
              <a:t>Nobel prize-1901</a:t>
            </a:r>
          </a:p>
        </p:txBody>
      </p:sp>
    </p:spTree>
    <p:extLst>
      <p:ext uri="{BB962C8B-B14F-4D97-AF65-F5344CB8AC3E}">
        <p14:creationId xmlns:p14="http://schemas.microsoft.com/office/powerpoint/2010/main" val="1809533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78F9B24C-7BAD-2B4D-9FBE-989F5F78C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Link to cancer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9EFB2952-8AF0-6449-8C34-BCB25E4DD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/>
              <a:t>First recognized in X-ray workers (early radiologists)</a:t>
            </a:r>
          </a:p>
          <a:p>
            <a:pPr>
              <a:lnSpc>
                <a:spcPct val="90000"/>
              </a:lnSpc>
              <a:defRPr/>
            </a:pPr>
            <a:endParaRPr lang="en-US"/>
          </a:p>
          <a:p>
            <a:pPr>
              <a:lnSpc>
                <a:spcPct val="90000"/>
              </a:lnSpc>
              <a:defRPr/>
            </a:pPr>
            <a:r>
              <a:rPr lang="en-US"/>
              <a:t>Burns in exposed skin</a:t>
            </a:r>
          </a:p>
          <a:p>
            <a:pPr>
              <a:lnSpc>
                <a:spcPct val="90000"/>
              </a:lnSpc>
              <a:defRPr/>
            </a:pPr>
            <a:r>
              <a:rPr lang="en-US"/>
              <a:t>High rates of cancer in most exposed areas and in stem cells (leukemia)</a:t>
            </a:r>
          </a:p>
          <a:p>
            <a:pPr>
              <a:lnSpc>
                <a:spcPct val="90000"/>
              </a:lnSpc>
              <a:defRPr/>
            </a:pPr>
            <a:endParaRPr lang="en-US"/>
          </a:p>
          <a:p>
            <a:pPr>
              <a:lnSpc>
                <a:spcPct val="90000"/>
              </a:lnSpc>
              <a:defRPr/>
            </a:pPr>
            <a:r>
              <a:rPr lang="en-US"/>
              <a:t>Important technology, but must be weighed against risk to DNA damage.</a:t>
            </a:r>
          </a:p>
        </p:txBody>
      </p:sp>
    </p:spTree>
    <p:extLst>
      <p:ext uri="{BB962C8B-B14F-4D97-AF65-F5344CB8AC3E}">
        <p14:creationId xmlns:p14="http://schemas.microsoft.com/office/powerpoint/2010/main" val="20520243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672BE3E8-6F5D-C440-A89A-722C43C5E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9394" name="Rectangle 3">
            <a:extLst>
              <a:ext uri="{FF2B5EF4-FFF2-40B4-BE49-F238E27FC236}">
                <a16:creationId xmlns:a16="http://schemas.microsoft.com/office/drawing/2014/main" id="{5DCDA446-1399-EA46-AD20-243D4AA559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X-rays strip electrons from water molecules</a:t>
            </a:r>
          </a:p>
          <a:p>
            <a:r>
              <a:rPr lang="en-US" altLang="en-US"/>
              <a:t>Create free radicals generate reactive oxygen species (ROS)</a:t>
            </a:r>
          </a:p>
          <a:p>
            <a:r>
              <a:rPr lang="en-US" altLang="en-US"/>
              <a:t>ROS damage DNA by altering bases and by inducing single and double-strand breaks</a:t>
            </a:r>
          </a:p>
          <a:p>
            <a:pPr lvl="1"/>
            <a:r>
              <a:rPr lang="en-US" altLang="en-US"/>
              <a:t>May be repaired incorrectly</a:t>
            </a:r>
          </a:p>
          <a:p>
            <a:pPr lvl="1"/>
            <a:r>
              <a:rPr lang="en-US" altLang="en-US"/>
              <a:t>May initiate DNA rearrangement (chromosome translocation)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137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913C3EDC-3ABA-6D4D-BA0F-7BF52EC7C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Effect of OH radicals (OH*)</a:t>
            </a:r>
          </a:p>
        </p:txBody>
      </p:sp>
      <p:sp>
        <p:nvSpPr>
          <p:cNvPr id="60418" name="Rectangle 3">
            <a:extLst>
              <a:ext uri="{FF2B5EF4-FFF2-40B4-BE49-F238E27FC236}">
                <a16:creationId xmlns:a16="http://schemas.microsoft.com/office/drawing/2014/main" id="{A8F89AF2-8E0A-9340-83F2-0AD9C9CF73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Base damage—leads to changes in base sequence after replication.</a:t>
            </a:r>
          </a:p>
          <a:p>
            <a:pPr lvl="1"/>
            <a:r>
              <a:rPr lang="en-US" altLang="en-US"/>
              <a:t>Figure 6-11</a:t>
            </a:r>
          </a:p>
        </p:txBody>
      </p:sp>
    </p:spTree>
    <p:extLst>
      <p:ext uri="{BB962C8B-B14F-4D97-AF65-F5344CB8AC3E}">
        <p14:creationId xmlns:p14="http://schemas.microsoft.com/office/powerpoint/2010/main" val="7745738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>
            <a:extLst>
              <a:ext uri="{FF2B5EF4-FFF2-40B4-BE49-F238E27FC236}">
                <a16:creationId xmlns:a16="http://schemas.microsoft.com/office/drawing/2014/main" id="{6FD3D302-B0B4-924F-8D5C-8DE8DB974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42" name="Rectangle 3">
            <a:extLst>
              <a:ext uri="{FF2B5EF4-FFF2-40B4-BE49-F238E27FC236}">
                <a16:creationId xmlns:a16="http://schemas.microsoft.com/office/drawing/2014/main" id="{A11CA8D9-2097-D445-9692-C3E7D2A1F9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Direct DNA damage</a:t>
            </a:r>
          </a:p>
          <a:p>
            <a:pPr lvl="1"/>
            <a:r>
              <a:rPr lang="en-US" altLang="en-US"/>
              <a:t>6-11</a:t>
            </a:r>
          </a:p>
          <a:p>
            <a:pPr lvl="1"/>
            <a:endParaRPr lang="en-US" altLang="en-US"/>
          </a:p>
          <a:p>
            <a:pPr lvl="1">
              <a:buFont typeface="Arial" panose="020B0604020202020204" pitchFamily="34" charset="0"/>
              <a:buNone/>
            </a:pPr>
            <a:r>
              <a:rPr lang="en-US" altLang="en-US"/>
              <a:t>Strong link to leukemia—associated with specific chromosomal translocations.</a:t>
            </a:r>
          </a:p>
        </p:txBody>
      </p:sp>
    </p:spTree>
    <p:extLst>
      <p:ext uri="{BB962C8B-B14F-4D97-AF65-F5344CB8AC3E}">
        <p14:creationId xmlns:p14="http://schemas.microsoft.com/office/powerpoint/2010/main" val="25017271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B53F97CB-2D6A-3C42-8D85-EEACA074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Radioactive elements</a:t>
            </a:r>
          </a:p>
        </p:txBody>
      </p:sp>
      <p:sp>
        <p:nvSpPr>
          <p:cNvPr id="62466" name="Rectangle 3">
            <a:extLst>
              <a:ext uri="{FF2B5EF4-FFF2-40B4-BE49-F238E27FC236}">
                <a16:creationId xmlns:a16="http://schemas.microsoft.com/office/drawing/2014/main" id="{8FA29AAD-FA10-9340-9FA6-7C416AE6C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/>
              <a:t>Some elements have unstable nuclei—emit energy when they lose  different types of particles.</a:t>
            </a:r>
          </a:p>
          <a:p>
            <a:r>
              <a:rPr lang="en-US" altLang="en-US"/>
              <a:t>Discovered by Henri Becquerel at nearly the same time as X-ray discovery.</a:t>
            </a:r>
          </a:p>
        </p:txBody>
      </p:sp>
      <p:pic>
        <p:nvPicPr>
          <p:cNvPr id="62467" name="Picture 5" descr="becquerel">
            <a:extLst>
              <a:ext uri="{FF2B5EF4-FFF2-40B4-BE49-F238E27FC236}">
                <a16:creationId xmlns:a16="http://schemas.microsoft.com/office/drawing/2014/main" id="{4CB3F907-D5D7-B44D-A60D-902120F09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938" y="3810000"/>
            <a:ext cx="2481262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44661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FD5679BD-20BB-A54B-83C1-819DE312E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3490" name="Rectangle 3">
            <a:extLst>
              <a:ext uri="{FF2B5EF4-FFF2-40B4-BE49-F238E27FC236}">
                <a16:creationId xmlns:a16="http://schemas.microsoft.com/office/drawing/2014/main" id="{DD371949-C4C8-9947-8E84-CBF7319454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Becquerel was working with a uranium compound. Shared a Nobel prize with the Curies.</a:t>
            </a:r>
          </a:p>
          <a:p>
            <a:endParaRPr lang="en-US" altLang="en-US"/>
          </a:p>
          <a:p>
            <a:r>
              <a:rPr lang="en-US" altLang="en-US"/>
              <a:t>Now one accepted international measurement of radioactive decay=Bq</a:t>
            </a:r>
          </a:p>
        </p:txBody>
      </p:sp>
    </p:spTree>
    <p:extLst>
      <p:ext uri="{BB962C8B-B14F-4D97-AF65-F5344CB8AC3E}">
        <p14:creationId xmlns:p14="http://schemas.microsoft.com/office/powerpoint/2010/main" val="1882663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B483C-9F5A-8145-A0D8-2F8F08765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were 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40BF9-8409-834D-9031-C6D1E954F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83162"/>
          </a:xfrm>
        </p:spPr>
        <p:txBody>
          <a:bodyPr/>
          <a:lstStyle/>
          <a:p>
            <a:r>
              <a:rPr lang="en-US" dirty="0"/>
              <a:t>A student had a question about aflatoxin and a slide from last lecture.</a:t>
            </a:r>
          </a:p>
          <a:p>
            <a:r>
              <a:rPr lang="en-US" altLang="en-US" sz="2000" b="1" dirty="0"/>
              <a:t>Aflatoxin</a:t>
            </a:r>
            <a:r>
              <a:rPr lang="en-US" altLang="en-US" sz="2000" dirty="0"/>
              <a:t> is produced by </a:t>
            </a:r>
            <a:r>
              <a:rPr lang="en-US" altLang="en-US" sz="2000" i="1" dirty="0"/>
              <a:t>Aspergillus</a:t>
            </a:r>
            <a:r>
              <a:rPr lang="en-US" altLang="en-US" sz="2000" dirty="0"/>
              <a:t>, a mold which is common on grain and nuts.</a:t>
            </a:r>
          </a:p>
          <a:p>
            <a:pPr>
              <a:buNone/>
            </a:pPr>
            <a:endParaRPr lang="en-US" altLang="en-US" sz="2000" dirty="0"/>
          </a:p>
          <a:p>
            <a:r>
              <a:rPr lang="en-US" altLang="en-US" sz="2000" i="1" u="sng" dirty="0"/>
              <a:t>Highly</a:t>
            </a:r>
            <a:r>
              <a:rPr lang="en-US" altLang="en-US" sz="2000" dirty="0"/>
              <a:t> mutagenic/carcinogenic</a:t>
            </a:r>
          </a:p>
          <a:p>
            <a:pPr lvl="1"/>
            <a:r>
              <a:rPr lang="en-US" altLang="en-US" sz="2000" dirty="0"/>
              <a:t>It’s inhibition by synthetic by synthetic </a:t>
            </a:r>
            <a:r>
              <a:rPr lang="en-US" altLang="en-US" sz="2000" strike="sngStrike" dirty="0"/>
              <a:t>pesticides</a:t>
            </a:r>
            <a:r>
              <a:rPr lang="en-US" altLang="en-US" sz="2000" dirty="0"/>
              <a:t> in developed countries likely outweighs the risk of ingesting the pesticide!</a:t>
            </a:r>
            <a:endParaRPr lang="en-US" dirty="0"/>
          </a:p>
          <a:p>
            <a:r>
              <a:rPr lang="en-US" dirty="0"/>
              <a:t>My point was—aflatoxin is the most potent naturally-occurring carcinogen.  It causes cancer at very low concentrations.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803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>
            <a:extLst>
              <a:ext uri="{FF2B5EF4-FFF2-40B4-BE49-F238E27FC236}">
                <a16:creationId xmlns:a16="http://schemas.microsoft.com/office/drawing/2014/main" id="{FFF92036-48F7-4F41-81EA-5597D45A7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Curie Family</a:t>
            </a:r>
          </a:p>
        </p:txBody>
      </p:sp>
      <p:sp>
        <p:nvSpPr>
          <p:cNvPr id="64514" name="Rectangle 3">
            <a:extLst>
              <a:ext uri="{FF2B5EF4-FFF2-40B4-BE49-F238E27FC236}">
                <a16:creationId xmlns:a16="http://schemas.microsoft.com/office/drawing/2014/main" id="{461EA9E4-237D-D54B-A1FB-0F55834F77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Discovered 2 other radioactive elements polonium and radium.</a:t>
            </a:r>
          </a:p>
          <a:p>
            <a:pPr lvl="1"/>
            <a:r>
              <a:rPr lang="en-US" altLang="en-US" b="1"/>
              <a:t>Marie</a:t>
            </a:r>
            <a:r>
              <a:rPr lang="en-US" altLang="en-US"/>
              <a:t> awarded 2 Nobel prizes (physics and chemistry)</a:t>
            </a:r>
          </a:p>
          <a:p>
            <a:pPr lvl="1"/>
            <a:r>
              <a:rPr lang="en-US" altLang="en-US"/>
              <a:t>Both her husband, </a:t>
            </a:r>
            <a:r>
              <a:rPr lang="en-US" altLang="en-US" b="1"/>
              <a:t>Pierre</a:t>
            </a:r>
            <a:r>
              <a:rPr lang="en-US" altLang="en-US"/>
              <a:t> and her daughter, </a:t>
            </a:r>
            <a:r>
              <a:rPr lang="en-US" altLang="en-US" b="1"/>
              <a:t>Irene</a:t>
            </a:r>
            <a:r>
              <a:rPr lang="en-US" altLang="en-US"/>
              <a:t>, worked on radioactivity</a:t>
            </a:r>
          </a:p>
          <a:p>
            <a:pPr lvl="1"/>
            <a:r>
              <a:rPr lang="en-US" altLang="en-US"/>
              <a:t>Marie and her daughter suffered radiation burns and died of cancer</a:t>
            </a:r>
          </a:p>
          <a:p>
            <a:pPr lvl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6853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>
            <a:extLst>
              <a:ext uri="{FF2B5EF4-FFF2-40B4-BE49-F238E27FC236}">
                <a16:creationId xmlns:a16="http://schemas.microsoft.com/office/drawing/2014/main" id="{B10A277A-65E5-9E46-B914-D41E9E27E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/>
              <a:t>Types of nuclear radiation/decay/particles</a:t>
            </a:r>
          </a:p>
        </p:txBody>
      </p:sp>
      <p:sp>
        <p:nvSpPr>
          <p:cNvPr id="65538" name="Rectangle 3">
            <a:extLst>
              <a:ext uri="{FF2B5EF4-FFF2-40B4-BE49-F238E27FC236}">
                <a16:creationId xmlns:a16="http://schemas.microsoft.com/office/drawing/2014/main" id="{BF6ACA29-118A-7D4A-99BE-FCE53E3B64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Alpha (</a:t>
            </a:r>
            <a:r>
              <a:rPr lang="en-US" altLang="en-US" b="1">
                <a:latin typeface="Symbol" pitchFamily="2" charset="2"/>
              </a:rPr>
              <a:t>a</a:t>
            </a:r>
            <a:r>
              <a:rPr lang="en-US" altLang="en-US" b="1"/>
              <a:t>)</a:t>
            </a:r>
            <a:r>
              <a:rPr lang="en-US" altLang="en-US"/>
              <a:t> particle—positively charged--Atom loses 2 protons + 2 neutrons (helium nucleus)</a:t>
            </a:r>
          </a:p>
          <a:p>
            <a:endParaRPr lang="en-US" altLang="en-US"/>
          </a:p>
          <a:p>
            <a:r>
              <a:rPr lang="en-US" altLang="en-US" b="1"/>
              <a:t>Beta</a:t>
            </a:r>
            <a:r>
              <a:rPr lang="en-US" altLang="en-US"/>
              <a:t> (</a:t>
            </a:r>
            <a:r>
              <a:rPr lang="en-US" altLang="en-US">
                <a:latin typeface="Symbol" pitchFamily="2" charset="2"/>
              </a:rPr>
              <a:t>b</a:t>
            </a:r>
            <a:r>
              <a:rPr lang="en-US" altLang="en-US"/>
              <a:t>) particle—negatively charged—Atom loses electron</a:t>
            </a:r>
          </a:p>
          <a:p>
            <a:endParaRPr lang="en-US" altLang="en-US"/>
          </a:p>
          <a:p>
            <a:r>
              <a:rPr lang="en-US" altLang="en-US" b="1"/>
              <a:t>Gamma</a:t>
            </a:r>
            <a:r>
              <a:rPr lang="en-US" altLang="en-US"/>
              <a:t> (</a:t>
            </a:r>
            <a:r>
              <a:rPr lang="en-US" altLang="en-US">
                <a:latin typeface="Symbol" pitchFamily="2" charset="2"/>
              </a:rPr>
              <a:t>g</a:t>
            </a:r>
            <a:r>
              <a:rPr lang="en-US" altLang="en-US"/>
              <a:t>) particle—neutral , high energy photon</a:t>
            </a:r>
          </a:p>
        </p:txBody>
      </p:sp>
    </p:spTree>
    <p:extLst>
      <p:ext uri="{BB962C8B-B14F-4D97-AF65-F5344CB8AC3E}">
        <p14:creationId xmlns:p14="http://schemas.microsoft.com/office/powerpoint/2010/main" val="22419404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>
            <a:extLst>
              <a:ext uri="{FF2B5EF4-FFF2-40B4-BE49-F238E27FC236}">
                <a16:creationId xmlns:a16="http://schemas.microsoft.com/office/drawing/2014/main" id="{9B77B748-7640-B942-AE2D-02222EADD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Ability to damage tissues</a:t>
            </a:r>
          </a:p>
        </p:txBody>
      </p:sp>
      <p:sp>
        <p:nvSpPr>
          <p:cNvPr id="66562" name="Rectangle 3">
            <a:extLst>
              <a:ext uri="{FF2B5EF4-FFF2-40B4-BE49-F238E27FC236}">
                <a16:creationId xmlns:a16="http://schemas.microsoft.com/office/drawing/2014/main" id="{E519AAEE-35DF-794B-8588-C90DF1C609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Radioactivity is measured in several ways.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Elctron volt (eV) =overall energy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Bq (becquerel)= rate of decay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Gray (Gy)= energy absorbance (in biological tissues)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Relative biological effectiveness (RBE)=correction factor for Gy based on experimental exposures.</a:t>
            </a:r>
          </a:p>
          <a:p>
            <a:pPr lvl="2">
              <a:lnSpc>
                <a:spcPct val="90000"/>
              </a:lnSpc>
            </a:pPr>
            <a:r>
              <a:rPr lang="en-US" altLang="en-US" sz="2800" b="1"/>
              <a:t>Gy x RBE= sievert (Sv)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X-rays,</a:t>
            </a:r>
            <a:r>
              <a:rPr lang="en-US" altLang="en-US" sz="2800" b="1">
                <a:latin typeface="Symbol" pitchFamily="2" charset="2"/>
              </a:rPr>
              <a:t> b </a:t>
            </a:r>
            <a:r>
              <a:rPr lang="en-US" altLang="en-US" sz="2800" b="1"/>
              <a:t> </a:t>
            </a:r>
            <a:r>
              <a:rPr lang="en-US" altLang="en-US" sz="2800"/>
              <a:t>and </a:t>
            </a:r>
            <a:r>
              <a:rPr lang="en-US" altLang="en-US" sz="2800" b="1">
                <a:latin typeface="Symbol" pitchFamily="2" charset="2"/>
              </a:rPr>
              <a:t>g--</a:t>
            </a:r>
            <a:r>
              <a:rPr lang="en-US" altLang="en-US" sz="2800"/>
              <a:t>about equal in RBE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Symbol" pitchFamily="2" charset="2"/>
              </a:rPr>
              <a:t>a--</a:t>
            </a:r>
            <a:r>
              <a:rPr lang="en-US" altLang="en-US" sz="2800"/>
              <a:t>highest RBE—about </a:t>
            </a:r>
            <a:r>
              <a:rPr lang="en-US" altLang="en-US" sz="2800" u="sng"/>
              <a:t>20X</a:t>
            </a:r>
            <a:r>
              <a:rPr lang="en-US" altLang="en-US" sz="2800"/>
              <a:t> more damaging.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>
              <a:latin typeface="Symbol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531822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275A5A54-0B91-B147-9A0C-BA6F522D8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/>
              <a:t>Penetrating capability is related to ability to cause DNA damage</a:t>
            </a:r>
          </a:p>
        </p:txBody>
      </p:sp>
      <p:sp>
        <p:nvSpPr>
          <p:cNvPr id="67586" name="Rectangle 3">
            <a:extLst>
              <a:ext uri="{FF2B5EF4-FFF2-40B4-BE49-F238E27FC236}">
                <a16:creationId xmlns:a16="http://schemas.microsoft.com/office/drawing/2014/main" id="{72D74065-10BE-D646-822B-3BF450DC9C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67587" name="Picture 5" descr="s3">
            <a:extLst>
              <a:ext uri="{FF2B5EF4-FFF2-40B4-BE49-F238E27FC236}">
                <a16:creationId xmlns:a16="http://schemas.microsoft.com/office/drawing/2014/main" id="{83639FB1-4BBA-CB4E-9726-B1599E50E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14600"/>
            <a:ext cx="43815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129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E3167-5D24-CC4D-A14F-2C4D19CA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905BB-5AC8-844E-93B5-334A394D8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983162"/>
          </a:xfrm>
        </p:spPr>
        <p:txBody>
          <a:bodyPr/>
          <a:lstStyle/>
          <a:p>
            <a:r>
              <a:rPr lang="en-US" dirty="0"/>
              <a:t>Some people think that “natural” cannot be harmful.  Not true---and in the case of something like aflatoxin--we should avoid it! </a:t>
            </a:r>
          </a:p>
          <a:p>
            <a:endParaRPr lang="en-US" dirty="0"/>
          </a:p>
          <a:p>
            <a:r>
              <a:rPr lang="en-US" dirty="0"/>
              <a:t>So treating grain or other foods that might grow the mold/fungus that produces aflatoxin makes sense---even if it means spraying a chemical (fungicide) on the food people will ingest.  *my slide said pesticide—sorry.  Wrong type of chemical. </a:t>
            </a:r>
          </a:p>
        </p:txBody>
      </p:sp>
    </p:spTree>
    <p:extLst>
      <p:ext uri="{BB962C8B-B14F-4D97-AF65-F5344CB8AC3E}">
        <p14:creationId xmlns:p14="http://schemas.microsoft.com/office/powerpoint/2010/main" val="368369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19C409A4-E96B-4740-A9DF-19B02D06D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6—radiation and cancer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CD57963B-09F4-154A-BCC5-F4BB266D43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Radiation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Any type of energy that can travel.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Heat, sound, cosmic radiation, radio waves, microwaves, visible light, UV light, X-rays, energy emitted from nuclei of atoms.</a:t>
            </a:r>
          </a:p>
          <a:p>
            <a:pPr lvl="2">
              <a:lnSpc>
                <a:spcPct val="90000"/>
              </a:lnSpc>
            </a:pPr>
            <a:endParaRPr lang="en-US" altLang="en-US"/>
          </a:p>
          <a:p>
            <a:pPr lvl="2">
              <a:lnSpc>
                <a:spcPct val="90000"/>
              </a:lnSpc>
            </a:pPr>
            <a:r>
              <a:rPr lang="en-US" altLang="en-US"/>
              <a:t>You are exposed to different forms of essential radiation all the time.</a:t>
            </a:r>
          </a:p>
          <a:p>
            <a:pPr lvl="2">
              <a:lnSpc>
                <a:spcPct val="90000"/>
              </a:lnSpc>
            </a:pPr>
            <a:endParaRPr lang="en-US" altLang="en-US"/>
          </a:p>
          <a:p>
            <a:pPr lvl="2">
              <a:lnSpc>
                <a:spcPct val="90000"/>
              </a:lnSpc>
            </a:pPr>
            <a:r>
              <a:rPr lang="en-US" altLang="en-US"/>
              <a:t>Typically the higher the energy, the more potential for DNA damage and cancer risk. </a:t>
            </a:r>
          </a:p>
        </p:txBody>
      </p:sp>
    </p:spTree>
    <p:extLst>
      <p:ext uri="{BB962C8B-B14F-4D97-AF65-F5344CB8AC3E}">
        <p14:creationId xmlns:p14="http://schemas.microsoft.com/office/powerpoint/2010/main" val="2700807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539A0855-BDCF-3041-A379-FC6210450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Correlation</a:t>
            </a:r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0D5EAF5B-7B24-D64C-B03E-4C7BF0E9B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/>
              <a:t>UV</a:t>
            </a:r>
            <a:r>
              <a:rPr lang="en-US" altLang="en-US"/>
              <a:t>—sunlight exposure linked to skin cancer</a:t>
            </a:r>
          </a:p>
          <a:p>
            <a:pPr lvl="1"/>
            <a:r>
              <a:rPr lang="en-US" altLang="en-US"/>
              <a:t>Much higher incidence in people of light skin (melanin absorbs UV radiation and keeps it from inducing DNA damage)</a:t>
            </a:r>
          </a:p>
          <a:p>
            <a:pPr lvl="1"/>
            <a:r>
              <a:rPr lang="en-US" altLang="en-US"/>
              <a:t>Much higher incidence in locations of intense, prolonged sun or individuals who intentionally expose themselves to UV (outside, tanning beds)</a:t>
            </a:r>
          </a:p>
        </p:txBody>
      </p:sp>
    </p:spTree>
    <p:extLst>
      <p:ext uri="{BB962C8B-B14F-4D97-AF65-F5344CB8AC3E}">
        <p14:creationId xmlns:p14="http://schemas.microsoft.com/office/powerpoint/2010/main" val="1178178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AF7B8B58-467B-BE45-9BE1-E5622B724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Sunlight—UV engergy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D964B61D-0080-824F-87F6-979CF2737B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Sunlight composed of 3 classes/wavelengths of UV energy</a:t>
            </a:r>
          </a:p>
          <a:p>
            <a:pPr lvl="1"/>
            <a:r>
              <a:rPr lang="en-US" altLang="en-US"/>
              <a:t>UVA, UVB, UVC—in decreasing order of wavelenth.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Most UV reaching the earth is UVA—no filter in earth’s atmosphere.</a:t>
            </a:r>
          </a:p>
          <a:p>
            <a:pPr lvl="1"/>
            <a:r>
              <a:rPr lang="en-US" altLang="en-US"/>
              <a:t>Lowest energy---requires long-term exposure to cause cancer (tumor promoter)</a:t>
            </a:r>
          </a:p>
        </p:txBody>
      </p:sp>
    </p:spTree>
    <p:extLst>
      <p:ext uri="{BB962C8B-B14F-4D97-AF65-F5344CB8AC3E}">
        <p14:creationId xmlns:p14="http://schemas.microsoft.com/office/powerpoint/2010/main" val="3007497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BC301220-E0A5-9D4C-9C2E-82405DBA4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UVB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86C60B23-BB35-614A-A9E9-97AABC1BF1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Primary wavelength to cause cancer (mostly skin cancer).  Figures 6-1, 6-2</a:t>
            </a:r>
          </a:p>
          <a:p>
            <a:endParaRPr lang="en-US" altLang="en-US"/>
          </a:p>
          <a:p>
            <a:r>
              <a:rPr lang="en-US" altLang="en-US"/>
              <a:t>Most UVB absorbed by ozone layer of earth’s atmosphere.</a:t>
            </a:r>
          </a:p>
          <a:p>
            <a:pPr lvl="1"/>
            <a:r>
              <a:rPr lang="en-US" altLang="en-US"/>
              <a:t>UVB that reaches earth surface is responsible for skin tan, burn, aging (dryness/wrinkling), sking cancer</a:t>
            </a:r>
          </a:p>
        </p:txBody>
      </p:sp>
    </p:spTree>
    <p:extLst>
      <p:ext uri="{BB962C8B-B14F-4D97-AF65-F5344CB8AC3E}">
        <p14:creationId xmlns:p14="http://schemas.microsoft.com/office/powerpoint/2010/main" val="632711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5065</TotalTime>
  <Words>1860</Words>
  <Application>Microsoft Macintosh PowerPoint</Application>
  <PresentationFormat>On-screen Show (4:3)</PresentationFormat>
  <Paragraphs>195</Paragraphs>
  <Slides>43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Symbol</vt:lpstr>
      <vt:lpstr>Office Theme</vt:lpstr>
      <vt:lpstr>Cancer Biology Biol 445</vt:lpstr>
      <vt:lpstr>Announcements</vt:lpstr>
      <vt:lpstr>Checking in….</vt:lpstr>
      <vt:lpstr>Where were we?</vt:lpstr>
      <vt:lpstr>PowerPoint Presentation</vt:lpstr>
      <vt:lpstr>Chapter 6—radiation and cancer</vt:lpstr>
      <vt:lpstr>Correlation</vt:lpstr>
      <vt:lpstr>Sunlight—UV engergy</vt:lpstr>
      <vt:lpstr>UVB</vt:lpstr>
      <vt:lpstr>PowerPoint Presentation</vt:lpstr>
      <vt:lpstr>UVB</vt:lpstr>
      <vt:lpstr>PowerPoint Presentation</vt:lpstr>
      <vt:lpstr>Which gene(s) are important in skin cancer?</vt:lpstr>
      <vt:lpstr>PowerPoint Presentation</vt:lpstr>
      <vt:lpstr>PowerPoint Presentation</vt:lpstr>
      <vt:lpstr>PowerPoint Presentation</vt:lpstr>
      <vt:lpstr>Figure 6-5</vt:lpstr>
      <vt:lpstr>Another important point— figure 6-6</vt:lpstr>
      <vt:lpstr>So what is sunburn?</vt:lpstr>
      <vt:lpstr>Sunburn is ill-advised!</vt:lpstr>
      <vt:lpstr>PowerPoint Presentation</vt:lpstr>
      <vt:lpstr>Tanning beds…</vt:lpstr>
      <vt:lpstr>Natural protection mechanisms</vt:lpstr>
      <vt:lpstr>PowerPoint Presentation</vt:lpstr>
      <vt:lpstr>PowerPoint Presentation</vt:lpstr>
      <vt:lpstr>PowerPoint Presentation</vt:lpstr>
      <vt:lpstr> Artificial UV blocking…</vt:lpstr>
      <vt:lpstr>PowerPoint Presentation</vt:lpstr>
      <vt:lpstr>UV and Vitamin D</vt:lpstr>
      <vt:lpstr>Vitamin D—health benefits are hotly debated.  Read carefully.</vt:lpstr>
      <vt:lpstr>PowerPoint Presentation</vt:lpstr>
      <vt:lpstr>Ionizing radiation</vt:lpstr>
      <vt:lpstr>X-rays</vt:lpstr>
      <vt:lpstr>Link to cancer</vt:lpstr>
      <vt:lpstr>PowerPoint Presentation</vt:lpstr>
      <vt:lpstr>Effect of OH radicals (OH*)</vt:lpstr>
      <vt:lpstr>PowerPoint Presentation</vt:lpstr>
      <vt:lpstr>Radioactive elements</vt:lpstr>
      <vt:lpstr>PowerPoint Presentation</vt:lpstr>
      <vt:lpstr> Curie Family</vt:lpstr>
      <vt:lpstr>Types of nuclear radiation/decay/particles</vt:lpstr>
      <vt:lpstr>Ability to damage tissues</vt:lpstr>
      <vt:lpstr>Penetrating capability is related to ability to cause DNA damage</vt:lpstr>
    </vt:vector>
  </TitlesOfParts>
  <Company>CEANDSU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Biology Biol 445</dc:title>
  <dc:creator>Joe.Super</dc:creator>
  <cp:lastModifiedBy>Super, Heidi</cp:lastModifiedBy>
  <cp:revision>213</cp:revision>
  <cp:lastPrinted>2020-02-12T16:48:13Z</cp:lastPrinted>
  <dcterms:created xsi:type="dcterms:W3CDTF">2010-08-03T14:43:51Z</dcterms:created>
  <dcterms:modified xsi:type="dcterms:W3CDTF">2020-04-03T12:23:37Z</dcterms:modified>
</cp:coreProperties>
</file>